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06" r:id="rId3"/>
    <p:sldId id="309" r:id="rId4"/>
    <p:sldId id="308" r:id="rId5"/>
    <p:sldId id="307" r:id="rId6"/>
    <p:sldId id="310" r:id="rId7"/>
    <p:sldId id="311" r:id="rId8"/>
    <p:sldId id="312" r:id="rId9"/>
    <p:sldId id="273" r:id="rId10"/>
    <p:sldId id="27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4660"/>
  </p:normalViewPr>
  <p:slideViewPr>
    <p:cSldViewPr>
      <p:cViewPr>
        <p:scale>
          <a:sx n="90" d="100"/>
          <a:sy n="90" d="100"/>
        </p:scale>
        <p:origin x="-768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0F911-0291-4C0D-8995-895CAE4A978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4DF85-7247-4694-9BF4-F721C2EC2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15200" y="6355762"/>
            <a:ext cx="625742" cy="235778"/>
          </a:xfrm>
          <a:prstGeom prst="actionButtonForwardNex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pic>
        <p:nvPicPr>
          <p:cNvPr id="15" name="Объект 14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36378" t="22791" r="37981" b="12535"/>
          <a:stretch/>
        </p:blipFill>
        <p:spPr bwMode="auto">
          <a:xfrm>
            <a:off x="4716016" y="260648"/>
            <a:ext cx="4024926" cy="6095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Объект 13"/>
          <p:cNvPicPr>
            <a:picLocks noGrp="1"/>
          </p:cNvPicPr>
          <p:nvPr>
            <p:ph sz="quarter" idx="13"/>
          </p:nvPr>
        </p:nvPicPr>
        <p:blipFill rotWithShape="1">
          <a:blip r:embed="rId3"/>
          <a:srcRect l="36378" t="19658" r="34616" b="17948"/>
          <a:stretch/>
        </p:blipFill>
        <p:spPr bwMode="auto">
          <a:xfrm>
            <a:off x="395536" y="260647"/>
            <a:ext cx="4320480" cy="6095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88640"/>
            <a:ext cx="6408712" cy="1323439"/>
          </a:xfrm>
          <a:prstGeom prst="rect">
            <a:avLst/>
          </a:prstGeom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Monotype Corsiva" panose="03010101010201010101" pitchFamily="66" charset="0"/>
              </a:rPr>
              <a:t>  Финансовая    грамотность</a:t>
            </a:r>
          </a:p>
          <a:p>
            <a:r>
              <a:rPr lang="ru-RU" sz="3600" dirty="0" smtClean="0">
                <a:latin typeface="Monotype Corsiva" panose="03010101010201010101" pitchFamily="66" charset="0"/>
              </a:rPr>
              <a:t>  4 класс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72200" y="1124744"/>
            <a:ext cx="1944216" cy="3168352"/>
          </a:xfrm>
          <a:prstGeom prst="roundRect">
            <a:avLst/>
          </a:prstGeom>
          <a:solidFill>
            <a:srgbClr val="7BCD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тема  </a:t>
            </a:r>
            <a:r>
              <a:rPr lang="ru-RU" sz="9600" dirty="0" smtClean="0">
                <a:solidFill>
                  <a:schemeClr val="tx2"/>
                </a:solidFill>
              </a:rPr>
              <a:t>5</a:t>
            </a:r>
            <a:endParaRPr lang="ru-RU" sz="9600" dirty="0">
              <a:solidFill>
                <a:schemeClr val="tx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 rot="16200000">
            <a:off x="6378137" y="3537012"/>
            <a:ext cx="1080120" cy="3456384"/>
          </a:xfrm>
          <a:prstGeom prst="roundRect">
            <a:avLst/>
          </a:prstGeom>
          <a:solidFill>
            <a:srgbClr val="7BCD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Валюты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0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24744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«Финансовая грамотность» </a:t>
            </a:r>
            <a:r>
              <a:rPr lang="ru-RU" sz="1200" dirty="0" err="1" smtClean="0"/>
              <a:t>Гловели</a:t>
            </a:r>
            <a:r>
              <a:rPr lang="ru-RU" sz="1200" dirty="0" smtClean="0"/>
              <a:t> Г.Д.. Материалы для учащихся 4 класс</a:t>
            </a:r>
          </a:p>
          <a:p>
            <a:r>
              <a:rPr lang="ru-RU" sz="1200" dirty="0" smtClean="0"/>
              <a:t> издательство « Вита-Пресс» 2014 год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77281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«</a:t>
            </a:r>
            <a:r>
              <a:rPr lang="ru-RU" sz="1200" dirty="0"/>
              <a:t>Финансовая </a:t>
            </a:r>
            <a:r>
              <a:rPr lang="ru-RU" sz="1200" dirty="0" smtClean="0"/>
              <a:t>грамотность» </a:t>
            </a:r>
            <a:r>
              <a:rPr lang="ru-RU" sz="1200" dirty="0" err="1" smtClean="0"/>
              <a:t>Корлюгова</a:t>
            </a:r>
            <a:r>
              <a:rPr lang="ru-RU" sz="1200" dirty="0" smtClean="0"/>
              <a:t> </a:t>
            </a:r>
            <a:r>
              <a:rPr lang="ru-RU" sz="1200" dirty="0"/>
              <a:t>Ю. Н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Методические рекомендации для </a:t>
            </a:r>
            <a:r>
              <a:rPr lang="ru-RU" sz="1200" dirty="0" smtClean="0"/>
              <a:t>учителя 2–4 </a:t>
            </a:r>
            <a:r>
              <a:rPr lang="ru-RU" sz="1200" dirty="0"/>
              <a:t>классы общеобразовательных организаций </a:t>
            </a:r>
            <a:r>
              <a:rPr lang="ru-RU" sz="1200" dirty="0">
                <a:solidFill>
                  <a:prstClr val="black"/>
                </a:solidFill>
              </a:rPr>
              <a:t>издательство « Вита-Пресс» 2014 </a:t>
            </a:r>
            <a:r>
              <a:rPr lang="ru-RU" sz="1200" dirty="0" smtClean="0">
                <a:solidFill>
                  <a:prstClr val="black"/>
                </a:solidFill>
              </a:rPr>
              <a:t>год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680144"/>
            <a:ext cx="1299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4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83568" y="476672"/>
            <a:ext cx="360040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6538" t="21368" r="34616" b="13674"/>
          <a:stretch/>
        </p:blipFill>
        <p:spPr bwMode="auto">
          <a:xfrm>
            <a:off x="511028" y="332656"/>
            <a:ext cx="4248472" cy="6037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36057" t="19943" r="38462" b="15099"/>
          <a:stretch/>
        </p:blipFill>
        <p:spPr bwMode="auto">
          <a:xfrm>
            <a:off x="4499992" y="332656"/>
            <a:ext cx="4176463" cy="6037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/>
          <p:cNvSpPr/>
          <p:nvPr/>
        </p:nvSpPr>
        <p:spPr>
          <a:xfrm>
            <a:off x="683568" y="3351281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08304" y="1412776"/>
            <a:ext cx="64807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08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6058" t="24502" r="34616" b="11680"/>
          <a:stretch/>
        </p:blipFill>
        <p:spPr bwMode="auto">
          <a:xfrm>
            <a:off x="467544" y="260648"/>
            <a:ext cx="4176464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36538" t="22915" r="34616" b="12535"/>
          <a:stretch/>
        </p:blipFill>
        <p:spPr bwMode="auto">
          <a:xfrm>
            <a:off x="4644008" y="260648"/>
            <a:ext cx="3960440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713710" y="3534156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172400" y="3351281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01742" y="404664"/>
            <a:ext cx="401906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6378" t="21937" r="34616" b="12535"/>
          <a:stretch/>
        </p:blipFill>
        <p:spPr bwMode="auto">
          <a:xfrm>
            <a:off x="467544" y="260648"/>
            <a:ext cx="4176464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36058" t="22793" r="35096" b="12534"/>
          <a:stretch/>
        </p:blipFill>
        <p:spPr bwMode="auto">
          <a:xfrm>
            <a:off x="4644008" y="260648"/>
            <a:ext cx="3960440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633489" y="3351281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172400" y="3284984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37946" y="476672"/>
            <a:ext cx="393693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9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9904" t="22223" r="34616" b="11965"/>
          <a:stretch/>
        </p:blipFill>
        <p:spPr bwMode="auto">
          <a:xfrm>
            <a:off x="539552" y="332656"/>
            <a:ext cx="4104456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36538" t="20513" r="34616" b="13675"/>
          <a:stretch/>
        </p:blipFill>
        <p:spPr bwMode="auto">
          <a:xfrm>
            <a:off x="4644008" y="332656"/>
            <a:ext cx="3888432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8100392" y="3495772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1812" y="548680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6058" t="21368" r="34616" b="13105"/>
          <a:stretch/>
        </p:blipFill>
        <p:spPr bwMode="auto">
          <a:xfrm>
            <a:off x="539552" y="404664"/>
            <a:ext cx="4032448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36057" t="21368" r="36539" b="13105"/>
          <a:stretch/>
        </p:blipFill>
        <p:spPr bwMode="auto">
          <a:xfrm>
            <a:off x="4499992" y="404664"/>
            <a:ext cx="4032448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793931" y="3495772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244408" y="3534156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87624" y="548680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9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9904" t="22223" r="34616" b="13960"/>
          <a:stretch/>
        </p:blipFill>
        <p:spPr bwMode="auto">
          <a:xfrm>
            <a:off x="539552" y="332656"/>
            <a:ext cx="4104456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36058" t="24502" r="37321" b="10825"/>
          <a:stretch/>
        </p:blipFill>
        <p:spPr bwMode="auto">
          <a:xfrm>
            <a:off x="4572000" y="332656"/>
            <a:ext cx="3960440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683568" y="476672"/>
            <a:ext cx="288032" cy="3657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08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213008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Если 10 евро равно 13 долл., а 1 долл. стоит </a:t>
            </a:r>
            <a:r>
              <a:rPr lang="ru-RU" sz="1600" dirty="0" smtClean="0"/>
              <a:t>32р.,сколько рублей надо </a:t>
            </a:r>
            <a:r>
              <a:rPr lang="ru-RU" sz="1600" dirty="0"/>
              <a:t>обменять, чтобы купить путёвку за </a:t>
            </a:r>
            <a:r>
              <a:rPr lang="ru-RU" sz="1600" dirty="0" smtClean="0"/>
              <a:t>800 евро</a:t>
            </a:r>
            <a:r>
              <a:rPr lang="ru-RU" sz="1600" dirty="0"/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9952" y="809767"/>
            <a:ext cx="958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42697" y="1777070"/>
            <a:ext cx="139287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9074" y="1669928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42697" y="1772816"/>
            <a:ext cx="139287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33 280 р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420888"/>
            <a:ext cx="741682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Определите, сколько стоит в рублях путёвка для одного человека, если известно:</a:t>
            </a:r>
            <a:br>
              <a:rPr lang="ru-RU" dirty="0"/>
            </a:br>
            <a:r>
              <a:rPr lang="ru-RU" sz="1400" dirty="0"/>
              <a:t>• в группе 10 человек;</a:t>
            </a:r>
            <a:br>
              <a:rPr lang="ru-RU" sz="1400" dirty="0"/>
            </a:br>
            <a:r>
              <a:rPr lang="ru-RU" sz="1400" dirty="0"/>
              <a:t>• поездка продлится 10 дней;</a:t>
            </a:r>
            <a:br>
              <a:rPr lang="ru-RU" sz="1400" dirty="0"/>
            </a:br>
            <a:r>
              <a:rPr lang="ru-RU" sz="1400" dirty="0"/>
              <a:t>• билет на самолёт туда и обратно стоит 15 тыс. р.;</a:t>
            </a:r>
            <a:br>
              <a:rPr lang="ru-RU" sz="1400" dirty="0"/>
            </a:br>
            <a:r>
              <a:rPr lang="ru-RU" sz="1400" dirty="0"/>
              <a:t>• номер в отеле, в котором проживают два человека, стоит 60 </a:t>
            </a:r>
            <a:r>
              <a:rPr lang="ru-RU" sz="1400" dirty="0" smtClean="0"/>
              <a:t>евро в </a:t>
            </a:r>
            <a:r>
              <a:rPr lang="ru-RU" sz="1400" dirty="0"/>
              <a:t>сутки;</a:t>
            </a:r>
            <a:br>
              <a:rPr lang="ru-RU" sz="1400" dirty="0"/>
            </a:br>
            <a:r>
              <a:rPr lang="ru-RU" sz="1400" dirty="0"/>
              <a:t>• все экскурсии стоят 100 евро на человека; </a:t>
            </a:r>
            <a:br>
              <a:rPr lang="ru-RU" sz="1400" dirty="0"/>
            </a:br>
            <a:r>
              <a:rPr lang="ru-RU" sz="1400" dirty="0"/>
              <a:t>• микроавтобус до аэропорта в России обойдётся 4 тыс. р., а за границей 150 евро;</a:t>
            </a:r>
            <a:br>
              <a:rPr lang="ru-RU" sz="1400" dirty="0"/>
            </a:br>
            <a:r>
              <a:rPr lang="ru-RU" sz="1400" dirty="0"/>
              <a:t>• страховой полис на одного человека стоит 30 евро;</a:t>
            </a:r>
            <a:br>
              <a:rPr lang="ru-RU" sz="1400" dirty="0"/>
            </a:br>
            <a:r>
              <a:rPr lang="ru-RU" sz="1400" dirty="0"/>
              <a:t>• стоимость завтрака включена в стоимость номера, остальную </a:t>
            </a:r>
            <a:r>
              <a:rPr lang="ru-RU" sz="1400" dirty="0" smtClean="0"/>
              <a:t>еду</a:t>
            </a:r>
            <a:r>
              <a:rPr lang="ru-RU" sz="1400" dirty="0"/>
              <a:t> </a:t>
            </a:r>
            <a:r>
              <a:rPr lang="ru-RU" sz="1400" dirty="0" smtClean="0"/>
              <a:t>туристы покупают </a:t>
            </a:r>
            <a:r>
              <a:rPr lang="ru-RU" sz="1400" dirty="0"/>
              <a:t>сами;</a:t>
            </a:r>
            <a:br>
              <a:rPr lang="ru-RU" sz="1400" dirty="0"/>
            </a:br>
            <a:r>
              <a:rPr lang="ru-RU" sz="1400" dirty="0"/>
              <a:t>• за оформление документов на группу туристическое агентство получило 30 </a:t>
            </a:r>
            <a:r>
              <a:rPr lang="ru-RU" sz="1400" dirty="0" err="1" smtClean="0"/>
              <a:t>тыс.р</a:t>
            </a:r>
            <a:r>
              <a:rPr lang="ru-RU" sz="1400" dirty="0"/>
              <a:t>.;</a:t>
            </a:r>
            <a:br>
              <a:rPr lang="ru-RU" sz="1400" dirty="0"/>
            </a:br>
            <a:r>
              <a:rPr lang="ru-RU" sz="1400" dirty="0"/>
              <a:t>• курс евро на дату оплаты путёвки составлял 42 р.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75903" y="5342655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42697" y="5437098"/>
            <a:ext cx="1712263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.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9884" y="5449797"/>
            <a:ext cx="1712263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36 </a:t>
            </a:r>
            <a:r>
              <a:rPr lang="ru-RU" sz="2000" b="1" dirty="0">
                <a:solidFill>
                  <a:schemeClr val="tx1"/>
                </a:solidFill>
              </a:rPr>
              <a:t>670 р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2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1736713"/>
            <a:ext cx="40975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Молодцы</a:t>
            </a:r>
            <a:r>
              <a:rPr lang="ru-RU" sz="8000" dirty="0" smtClean="0">
                <a:solidFill>
                  <a:srgbClr val="00B050"/>
                </a:solidFill>
              </a:rPr>
              <a:t>!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94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1586</TotalTime>
  <Words>91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</dc:creator>
  <cp:lastModifiedBy>CHip</cp:lastModifiedBy>
  <cp:revision>146</cp:revision>
  <dcterms:created xsi:type="dcterms:W3CDTF">2019-06-05T16:52:04Z</dcterms:created>
  <dcterms:modified xsi:type="dcterms:W3CDTF">2020-04-15T13:52:09Z</dcterms:modified>
</cp:coreProperties>
</file>